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</p:sldIdLst>
  <p:sldSz cy="5143500" cx="9144000"/>
  <p:notesSz cx="6858000" cy="9144000"/>
  <p:embeddedFontLst>
    <p:embeddedFont>
      <p:font typeface="Proxima Nova"/>
      <p:regular r:id="rId41"/>
      <p:bold r:id="rId42"/>
      <p:italic r:id="rId43"/>
      <p:boldItalic r:id="rId4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20" Type="http://schemas.openxmlformats.org/officeDocument/2006/relationships/slide" Target="slides/slide16.xml"/><Relationship Id="rId42" Type="http://schemas.openxmlformats.org/officeDocument/2006/relationships/font" Target="fonts/ProximaNova-bold.fntdata"/><Relationship Id="rId41" Type="http://schemas.openxmlformats.org/officeDocument/2006/relationships/font" Target="fonts/ProximaNova-regular.fntdata"/><Relationship Id="rId22" Type="http://schemas.openxmlformats.org/officeDocument/2006/relationships/slide" Target="slides/slide18.xml"/><Relationship Id="rId44" Type="http://schemas.openxmlformats.org/officeDocument/2006/relationships/font" Target="fonts/ProximaNova-boldItalic.fntdata"/><Relationship Id="rId21" Type="http://schemas.openxmlformats.org/officeDocument/2006/relationships/slide" Target="slides/slide17.xml"/><Relationship Id="rId43" Type="http://schemas.openxmlformats.org/officeDocument/2006/relationships/font" Target="fonts/ProximaNova-italic.fntdata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slide" Target="slides/slide31.xml"/><Relationship Id="rId12" Type="http://schemas.openxmlformats.org/officeDocument/2006/relationships/slide" Target="slides/slide8.xml"/><Relationship Id="rId34" Type="http://schemas.openxmlformats.org/officeDocument/2006/relationships/slide" Target="slides/slide30.xml"/><Relationship Id="rId15" Type="http://schemas.openxmlformats.org/officeDocument/2006/relationships/slide" Target="slides/slide11.xml"/><Relationship Id="rId37" Type="http://schemas.openxmlformats.org/officeDocument/2006/relationships/slide" Target="slides/slide33.xml"/><Relationship Id="rId14" Type="http://schemas.openxmlformats.org/officeDocument/2006/relationships/slide" Target="slides/slide10.xml"/><Relationship Id="rId36" Type="http://schemas.openxmlformats.org/officeDocument/2006/relationships/slide" Target="slides/slide32.xml"/><Relationship Id="rId17" Type="http://schemas.openxmlformats.org/officeDocument/2006/relationships/slide" Target="slides/slide13.xml"/><Relationship Id="rId39" Type="http://schemas.openxmlformats.org/officeDocument/2006/relationships/slide" Target="slides/slide35.xml"/><Relationship Id="rId16" Type="http://schemas.openxmlformats.org/officeDocument/2006/relationships/slide" Target="slides/slide12.xml"/><Relationship Id="rId38" Type="http://schemas.openxmlformats.org/officeDocument/2006/relationships/slide" Target="slides/slide34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appleid.apple.com" TargetMode="Externa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help.apple.com/developer-account/#/dev21218dfd6" TargetMode="Externa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cool3c.com/article/162080" TargetMode="Externa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nr.apple.com/DH0a0o6dt0" TargetMode="Externa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rive.google.com/drive/u/0/folders/1b138N7_osCrPm2EoNo4grAQ9Ng3n1rPO" TargetMode="External"/><Relationship Id="rId3" Type="http://schemas.openxmlformats.org/officeDocument/2006/relationships/hyperlink" Target="https://drive.google.com/drive/u/0/folders/1t9b0RVnM0-55tyoYxlevCtH-z9ZzaR4n" TargetMode="Externa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41797d77e2_1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41797d77e2_1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41797d77e2_1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41797d77e2_1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ef416a4aee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ef416a4aee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4413f201c_0_3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24413f201c_0_3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416f4bb98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416f4bb98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417823cefd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417823cefd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417823cefd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417823cefd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416f4bb988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416f4bb988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u="sng">
                <a:solidFill>
                  <a:schemeClr val="hlink"/>
                </a:solidFill>
                <a:hlinkClick r:id="rId2"/>
              </a:rPr>
              <a:t>https://appleid.apple.com</a:t>
            </a:r>
            <a:r>
              <a:rPr lang="zh-TW"/>
              <a:t> 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416f4bb988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416f4bb988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Xcode是⼀個由Apple所提供的整合開發環境（Integrated Development Environment，簡稱IDE),它提供你開發App所有的⼯具。Xcode包含了最新版本的iOS SDK（Software Development Kit的縮寫）、⼀個內建的程式碼編輯器、圖形化使⽤者介⾯（User Interface，簡稱UI）編輯器、除錯（Debug）⼯具，以及其他的⼯具。最重要的是，Xcode	提供了iPhone（或iPad）的模擬器，讓你不需要⽤到實體裝置也能測試你的App。要安裝Xcode，你可以從Mac	App Store來下載安裝。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416f4bb988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416f4bb988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Xcode7 之前想要把程式佈署到實體的裝置上需要一年要99塊美金，除了可以讓你佈署到實體裝置，還可以讓你的app上架到app store上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Xcode 7之後,佈署到實體裝置上可以不用先申請iOS developer program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u="sng">
                <a:solidFill>
                  <a:schemeClr val="hlink"/>
                </a:solidFill>
                <a:hlinkClick r:id="rId2"/>
              </a:rPr>
              <a:t>https://help.apple.com/developer-account/#/dev21218dfd6</a:t>
            </a:r>
            <a:r>
              <a:rPr lang="zh-TW"/>
              <a:t> 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62762860f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62762860f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417823cefd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417823cefd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416f4bb988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416f4bb988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416f4bb988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416f4bb988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416f4bb988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416f4bb988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https://www.apple.com/cn/everyone-can-code/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416f4bb988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416f4bb988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416f4bb988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416f4bb988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u="sng">
                <a:solidFill>
                  <a:schemeClr val="hlink"/>
                </a:solidFill>
                <a:hlinkClick r:id="rId2"/>
              </a:rPr>
              <a:t>https://www.cool3c.com/article/162080</a:t>
            </a:r>
            <a:r>
              <a:rPr lang="zh-TW"/>
              <a:t>  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7d31b6617d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27d31b6617d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400" u="sng">
                <a:solidFill>
                  <a:srgbClr val="0097A7"/>
                </a:solidFill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https://nr.apple.com/DH0a0o6dt0</a:t>
            </a:r>
            <a:r>
              <a:rPr lang="zh-TW" sz="1400">
                <a:solidFill>
                  <a:schemeClr val="dk1"/>
                </a:solidFill>
              </a:rPr>
              <a:t> </a:t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416f4bb988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416f4bb988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fcc5abdd4a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2fcc5abdd4a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334c22b6bb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334c22b6bb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0818f9b021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0818f9b021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416f4bb988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416f4bb988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41797d77e2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41797d77e2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41797d77e2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41797d77e2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2fcc5abdd4a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2fcc5abdd4a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2fcc5abdd4a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2fcc5abdd4a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417823cefd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417823cefd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244a82fe72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244a82fe72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75c1b9bd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275c1b9bd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41797d77e2_1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41797d77e2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u="sng">
                <a:solidFill>
                  <a:schemeClr val="hlink"/>
                </a:solidFill>
                <a:hlinkClick r:id="rId2"/>
              </a:rPr>
              <a:t>https://drive.google.com/drive/u/0/folders/1b138N7_osCrPm2EoNo4grAQ9Ng3n1rPO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u="sng">
                <a:solidFill>
                  <a:schemeClr val="hlink"/>
                </a:solidFill>
                <a:hlinkClick r:id="rId3"/>
              </a:rPr>
              <a:t>https://drive.google.com/drive/u/0/folders/1t9b0RVnM0-55tyoYxlevCtH-z9ZzaR4n</a:t>
            </a:r>
            <a:r>
              <a:rPr lang="zh-TW"/>
              <a:t> 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4f0a91d02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4f0a91d02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44b5decc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244b5decc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41797d77e2_1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41797d77e2_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41797d77e2_1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41797d77e2_1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docs.google.com/spreadsheets/d/12Z9FSQfMQ1_qg92kqSMRHa93vttJ-nUx-WRZAvHBtQA/edit?gid=0#gid=0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docs.google.com/document/d/12tJ8IitEEJY0E-blJm52vl7UPXnMzYAW_6Dv2uUVhGI/edit?tab=t.0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appleid.apple.com" TargetMode="External"/><Relationship Id="rId4" Type="http://schemas.openxmlformats.org/officeDocument/2006/relationships/image" Target="../media/image2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.png"/><Relationship Id="rId4" Type="http://schemas.openxmlformats.org/officeDocument/2006/relationships/image" Target="../media/image1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bit.ly/ios0798" TargetMode="External"/><Relationship Id="rId4" Type="http://schemas.openxmlformats.org/officeDocument/2006/relationships/image" Target="../media/image10.png"/><Relationship Id="rId5" Type="http://schemas.openxmlformats.org/officeDocument/2006/relationships/image" Target="../media/image6.png"/><Relationship Id="rId6" Type="http://schemas.openxmlformats.org/officeDocument/2006/relationships/image" Target="../media/image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://www.youtube.com/watch?v=tFhzlz_yjiY" TargetMode="External"/><Relationship Id="rId4" Type="http://schemas.openxmlformats.org/officeDocument/2006/relationships/image" Target="../media/image8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2.png"/><Relationship Id="rId4" Type="http://schemas.openxmlformats.org/officeDocument/2006/relationships/image" Target="../media/image16.png"/><Relationship Id="rId5" Type="http://schemas.openxmlformats.org/officeDocument/2006/relationships/hyperlink" Target="https://www.cool3c.com/article/162080" TargetMode="Externa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3.png"/><Relationship Id="rId4" Type="http://schemas.openxmlformats.org/officeDocument/2006/relationships/image" Target="../media/image12.png"/><Relationship Id="rId5" Type="http://schemas.openxmlformats.org/officeDocument/2006/relationships/hyperlink" Target="https://nr.apple.com/DH0a0o6dt0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8.png"/><Relationship Id="rId4" Type="http://schemas.openxmlformats.org/officeDocument/2006/relationships/image" Target="../media/image15.png"/><Relationship Id="rId5" Type="http://schemas.openxmlformats.org/officeDocument/2006/relationships/image" Target="../media/image1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3.png"/><Relationship Id="rId4" Type="http://schemas.openxmlformats.org/officeDocument/2006/relationships/hyperlink" Target="https://tw.news.yahoo.com/%E5%B0%8F%E4%B8%89%E8%80%8C%E5%B7%B2-%E8%87%AA%E5%AD%B8%E5%AF%AB%E7%A8%8B%E5%BC%8F%E5%8A%A0%E4%B8%8Aai%E5%8D%94%E5%8A%A9-%E6%88%90%E5%8A%9F%E9%96%8B%E7%99%BC%E8%A8%98%E5%B8%B3app-105802896.html" TargetMode="Externa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s://www.cw.com.tw/article/5099883" TargetMode="External"/><Relationship Id="rId4" Type="http://schemas.openxmlformats.org/officeDocument/2006/relationships/image" Target="../media/image26.png"/><Relationship Id="rId5" Type="http://schemas.openxmlformats.org/officeDocument/2006/relationships/image" Target="../media/image17.png"/><Relationship Id="rId6" Type="http://schemas.openxmlformats.org/officeDocument/2006/relationships/image" Target="../media/image21.png"/><Relationship Id="rId7" Type="http://schemas.openxmlformats.org/officeDocument/2006/relationships/image" Target="../media/image2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hyperlink" Target="https://chatgpt.com/" TargetMode="External"/><Relationship Id="rId4" Type="http://schemas.openxmlformats.org/officeDocument/2006/relationships/hyperlink" Target="https://claude.ai/" TargetMode="External"/><Relationship Id="rId5" Type="http://schemas.openxmlformats.org/officeDocument/2006/relationships/hyperlink" Target="https://github.com/features/copilot" TargetMode="External"/><Relationship Id="rId6" Type="http://schemas.openxmlformats.org/officeDocument/2006/relationships/hyperlink" Target="https://www.cursor.com/" TargetMode="Externa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hyperlink" Target="https://developer.apple.com/library/archive/referencelibrary/GettingStarted/DevelopiOSAppsSwift/" TargetMode="External"/><Relationship Id="rId4" Type="http://schemas.openxmlformats.org/officeDocument/2006/relationships/hyperlink" Target="https://developer.apple.com/xcode/swiftui/" TargetMode="External"/><Relationship Id="rId11" Type="http://schemas.openxmlformats.org/officeDocument/2006/relationships/hyperlink" Target="https://www.youtube.com/@ChaoCode" TargetMode="External"/><Relationship Id="rId10" Type="http://schemas.openxmlformats.org/officeDocument/2006/relationships/hyperlink" Target="https://www.youtube.com/channel/UCx13NrUt8YRtG9d7M_k91wA" TargetMode="External"/><Relationship Id="rId12" Type="http://schemas.openxmlformats.org/officeDocument/2006/relationships/hyperlink" Target="https://chaocode.co/resources" TargetMode="External"/><Relationship Id="rId9" Type="http://schemas.openxmlformats.org/officeDocument/2006/relationships/hyperlink" Target="https://medium.com/@apppeterpan" TargetMode="External"/><Relationship Id="rId5" Type="http://schemas.openxmlformats.org/officeDocument/2006/relationships/hyperlink" Target="https://www.apple.com/tw/swift/playgrounds/" TargetMode="External"/><Relationship Id="rId6" Type="http://schemas.openxmlformats.org/officeDocument/2006/relationships/hyperlink" Target="https://www.appcoda.com.tw/swift/" TargetMode="External"/><Relationship Id="rId7" Type="http://schemas.openxmlformats.org/officeDocument/2006/relationships/hyperlink" Target="https://www.appcoda.com.tw/learnswift/" TargetMode="External"/><Relationship Id="rId8" Type="http://schemas.openxmlformats.org/officeDocument/2006/relationships/hyperlink" Target="https://www.raywenderlich.com/" TargetMode="Externa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hyperlink" Target="mailto:chungchen@o365.fcu.edu.tw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hyperlink" Target="http://drive.google.com/file/d/1A2tE7qBmtxNCcTY_TmmYGdR7fzADY6WY/view" TargetMode="External"/><Relationship Id="rId4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510450" y="1014563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6000"/>
              <a:t>iOS APP程式設計</a:t>
            </a:r>
            <a:endParaRPr sz="6000"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陳重宏 @  創能學院</a:t>
            </a:r>
            <a:br>
              <a:rPr lang="zh-TW"/>
            </a:b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13"/>
          <p:cNvSpPr txBox="1"/>
          <p:nvPr/>
        </p:nvSpPr>
        <p:spPr>
          <a:xfrm>
            <a:off x="6708275" y="4148850"/>
            <a:ext cx="1956900" cy="5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keny@gis.tw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期末成果展示</a:t>
            </a:r>
            <a:endParaRPr/>
          </a:p>
        </p:txBody>
      </p:sp>
      <p:sp>
        <p:nvSpPr>
          <p:cNvPr id="110" name="Google Shape;110;p22"/>
          <p:cNvSpPr txBox="1"/>
          <p:nvPr>
            <p:ph idx="1" type="body"/>
          </p:nvPr>
        </p:nvSpPr>
        <p:spPr>
          <a:xfrm>
            <a:off x="668100" y="1151050"/>
            <a:ext cx="8164200" cy="34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zh-TW" sz="2400"/>
              <a:t>依期中報告內容進行App開發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zh-TW" sz="2400"/>
              <a:t>介紹使用了那些技巧</a:t>
            </a:r>
            <a:endParaRPr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zh-TW" sz="2400"/>
              <a:t>使用了那些Sensor、Framework……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zh-TW" sz="2400"/>
              <a:t>開發上遇到了那些問題？</a:t>
            </a:r>
            <a:r>
              <a:rPr lang="zh-TW" sz="2400"/>
              <a:t>如何解決？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zh-TW" sz="2400"/>
              <a:t>App成果展示</a:t>
            </a:r>
            <a:endParaRPr sz="24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先來進行</a:t>
            </a:r>
            <a:r>
              <a:rPr lang="zh-TW" u="sng">
                <a:solidFill>
                  <a:schemeClr val="hlink"/>
                </a:solidFill>
                <a:hlinkClick r:id="rId3"/>
              </a:rPr>
              <a:t>分組</a:t>
            </a:r>
            <a:r>
              <a:rPr lang="zh-TW"/>
              <a:t>吧～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u="sng">
                <a:solidFill>
                  <a:schemeClr val="hlink"/>
                </a:solidFill>
                <a:hlinkClick r:id="rId3"/>
              </a:rPr>
              <a:t>課程內容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6000"/>
              <a:t>開發準備</a:t>
            </a:r>
            <a:endParaRPr sz="60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6"/>
          <p:cNvSpPr txBox="1"/>
          <p:nvPr/>
        </p:nvSpPr>
        <p:spPr>
          <a:xfrm>
            <a:off x="1484400" y="122650"/>
            <a:ext cx="6175200" cy="5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4800"/>
              <a:t>You need a Mac</a:t>
            </a:r>
            <a:endParaRPr b="1" sz="4800"/>
          </a:p>
        </p:txBody>
      </p:sp>
      <p:pic>
        <p:nvPicPr>
          <p:cNvPr id="131" name="Google Shape;13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0238" y="967900"/>
            <a:ext cx="7883523" cy="413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7"/>
          <p:cNvSpPr txBox="1"/>
          <p:nvPr/>
        </p:nvSpPr>
        <p:spPr>
          <a:xfrm>
            <a:off x="1484400" y="122650"/>
            <a:ext cx="6175200" cy="5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4800"/>
              <a:t>Test Devices</a:t>
            </a:r>
            <a:endParaRPr b="1" sz="4800"/>
          </a:p>
        </p:txBody>
      </p:sp>
      <p:pic>
        <p:nvPicPr>
          <p:cNvPr id="137" name="Google Shape;13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9300" y="1131000"/>
            <a:ext cx="8285400" cy="401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8"/>
          <p:cNvSpPr txBox="1"/>
          <p:nvPr/>
        </p:nvSpPr>
        <p:spPr>
          <a:xfrm>
            <a:off x="1484400" y="122650"/>
            <a:ext cx="6175200" cy="5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4800"/>
              <a:t>Test on Simulator</a:t>
            </a:r>
            <a:endParaRPr b="1" sz="4800"/>
          </a:p>
        </p:txBody>
      </p:sp>
      <p:pic>
        <p:nvPicPr>
          <p:cNvPr id="143" name="Google Shape;14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9225" y="1004650"/>
            <a:ext cx="7065553" cy="4138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9"/>
          <p:cNvSpPr txBox="1"/>
          <p:nvPr/>
        </p:nvSpPr>
        <p:spPr>
          <a:xfrm>
            <a:off x="1484400" y="122650"/>
            <a:ext cx="6175200" cy="5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4800"/>
              <a:t>Register Apple	ID</a:t>
            </a:r>
            <a:br>
              <a:rPr b="1" lang="zh-TW" sz="4800"/>
            </a:br>
            <a:endParaRPr b="1" sz="4800"/>
          </a:p>
        </p:txBody>
      </p:sp>
      <p:pic>
        <p:nvPicPr>
          <p:cNvPr id="149" name="Google Shape;149;p29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2900" y="1004650"/>
            <a:ext cx="8258208" cy="413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0"/>
          <p:cNvSpPr txBox="1"/>
          <p:nvPr/>
        </p:nvSpPr>
        <p:spPr>
          <a:xfrm>
            <a:off x="1484400" y="122650"/>
            <a:ext cx="6175200" cy="5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4800"/>
              <a:t>Install Xcode</a:t>
            </a:r>
            <a:endParaRPr b="1" sz="4800"/>
          </a:p>
        </p:txBody>
      </p:sp>
      <p:pic>
        <p:nvPicPr>
          <p:cNvPr id="155" name="Google Shape;15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5613" y="931600"/>
            <a:ext cx="7071677" cy="413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757275"/>
            <a:ext cx="3386225" cy="3386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9475" y="699850"/>
            <a:ext cx="6174993" cy="4432876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31"/>
          <p:cNvSpPr txBox="1"/>
          <p:nvPr/>
        </p:nvSpPr>
        <p:spPr>
          <a:xfrm>
            <a:off x="86575" y="122650"/>
            <a:ext cx="8980800" cy="5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600"/>
              <a:t>iOS developer program registration</a:t>
            </a:r>
            <a:endParaRPr b="1" sz="3600"/>
          </a:p>
        </p:txBody>
      </p:sp>
      <p:pic>
        <p:nvPicPr>
          <p:cNvPr id="163" name="Google Shape;163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682159">
            <a:off x="6456806" y="3521088"/>
            <a:ext cx="2652541" cy="10153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137625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u="sng">
                <a:solidFill>
                  <a:schemeClr val="hlink"/>
                </a:solidFill>
                <a:hlinkClick r:id="rId3"/>
              </a:rPr>
              <a:t>https://bit.ly/ios0798</a:t>
            </a:r>
            <a:r>
              <a:rPr lang="zh-TW"/>
              <a:t> </a:t>
            </a:r>
            <a:endParaRPr/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51800" y="1941177"/>
            <a:ext cx="6692198" cy="3202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2064250"/>
            <a:ext cx="3578499" cy="2998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51300" y="0"/>
            <a:ext cx="1992700" cy="199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6038" y="152400"/>
            <a:ext cx="6391934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為什麼要學習程式設計？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37" y="73875"/>
            <a:ext cx="8981725" cy="4995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 do not own this video! i own the subtitles tho. Please like and share if you like this video&#10;Bullymods Productions&#10;please subscribe to us &#10;http://www.youtube.com/bullymodsproductions&#10;Chinese subtitles,facebook,ypr,young successful, how to not work for someone else, become rich by yourself&#10;follow us on instagram:@beastmobiles" id="183" name="Google Shape;183;p35" title="(中文字幕) what most school don't teach chinese subtitles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84275" y="30963"/>
            <a:ext cx="6775450" cy="508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為什麼想學習 iOS APP開發？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3163" y="995538"/>
            <a:ext cx="3815225" cy="3815225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37"/>
          <p:cNvSpPr txBox="1"/>
          <p:nvPr/>
        </p:nvSpPr>
        <p:spPr>
          <a:xfrm>
            <a:off x="228050" y="122625"/>
            <a:ext cx="4230000" cy="80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4800"/>
              <a:t>Make Money?</a:t>
            </a:r>
            <a:endParaRPr b="1" sz="4800"/>
          </a:p>
        </p:txBody>
      </p:sp>
      <p:pic>
        <p:nvPicPr>
          <p:cNvPr id="195" name="Google Shape;195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58050" y="705925"/>
            <a:ext cx="4662174" cy="3609574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37"/>
          <p:cNvSpPr txBox="1"/>
          <p:nvPr/>
        </p:nvSpPr>
        <p:spPr>
          <a:xfrm>
            <a:off x="5070439" y="4438650"/>
            <a:ext cx="3437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u="sng">
                <a:solidFill>
                  <a:schemeClr val="accent5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https://www.cool3c.com/article/162080</a:t>
            </a:r>
            <a:r>
              <a:rPr lang="zh-TW">
                <a:solidFill>
                  <a:schemeClr val="dk1"/>
                </a:solidFill>
              </a:rPr>
              <a:t>  </a:t>
            </a:r>
            <a:endParaRPr sz="17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4901" y="0"/>
            <a:ext cx="53091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3163" y="995538"/>
            <a:ext cx="3815225" cy="3815225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38"/>
          <p:cNvSpPr txBox="1"/>
          <p:nvPr/>
        </p:nvSpPr>
        <p:spPr>
          <a:xfrm>
            <a:off x="228050" y="122625"/>
            <a:ext cx="4230000" cy="80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4800"/>
              <a:t>Make Money?</a:t>
            </a:r>
            <a:endParaRPr b="1" sz="4800"/>
          </a:p>
        </p:txBody>
      </p:sp>
      <p:sp>
        <p:nvSpPr>
          <p:cNvPr id="204" name="Google Shape;204;p38"/>
          <p:cNvSpPr txBox="1"/>
          <p:nvPr/>
        </p:nvSpPr>
        <p:spPr>
          <a:xfrm>
            <a:off x="5632014" y="1819675"/>
            <a:ext cx="3437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u="sng">
                <a:solidFill>
                  <a:schemeClr val="hlink"/>
                </a:solidFill>
                <a:hlinkClick r:id="rId5"/>
              </a:rPr>
              <a:t>https://nr.apple.com/DH0a0o6dt0</a:t>
            </a:r>
            <a:r>
              <a:rPr lang="zh-TW"/>
              <a:t> </a:t>
            </a:r>
            <a:endParaRPr sz="17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9"/>
          <p:cNvSpPr txBox="1"/>
          <p:nvPr/>
        </p:nvSpPr>
        <p:spPr>
          <a:xfrm>
            <a:off x="0" y="122625"/>
            <a:ext cx="6949800" cy="80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4800"/>
              <a:t>Make your idea real?</a:t>
            </a:r>
            <a:endParaRPr b="1" sz="4800"/>
          </a:p>
        </p:txBody>
      </p:sp>
      <p:pic>
        <p:nvPicPr>
          <p:cNvPr id="210" name="Google Shape;21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1248" y="987350"/>
            <a:ext cx="3422751" cy="227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53125" y="2825350"/>
            <a:ext cx="3090876" cy="231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1641725"/>
            <a:ext cx="6374400" cy="308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40"/>
          <p:cNvSpPr txBox="1"/>
          <p:nvPr/>
        </p:nvSpPr>
        <p:spPr>
          <a:xfrm>
            <a:off x="0" y="122625"/>
            <a:ext cx="6949800" cy="80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4800"/>
              <a:t>Make your idea real?</a:t>
            </a:r>
            <a:endParaRPr b="1" sz="4800"/>
          </a:p>
        </p:txBody>
      </p:sp>
      <p:pic>
        <p:nvPicPr>
          <p:cNvPr id="218" name="Google Shape;218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2775" y="929625"/>
            <a:ext cx="6178452" cy="3909075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40"/>
          <p:cNvSpPr txBox="1"/>
          <p:nvPr/>
        </p:nvSpPr>
        <p:spPr>
          <a:xfrm>
            <a:off x="3008350" y="4714450"/>
            <a:ext cx="2895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u="sng">
                <a:solidFill>
                  <a:schemeClr val="hlink"/>
                </a:solidFill>
                <a:hlinkClick r:id="rId4"/>
              </a:rPr>
              <a:t>9歲記帳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41"/>
          <p:cNvSpPr txBox="1"/>
          <p:nvPr/>
        </p:nvSpPr>
        <p:spPr>
          <a:xfrm>
            <a:off x="0" y="122625"/>
            <a:ext cx="6949800" cy="80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4800"/>
              <a:t>人生，愈活愈有趣</a:t>
            </a:r>
            <a:endParaRPr b="1" sz="4800"/>
          </a:p>
        </p:txBody>
      </p:sp>
      <p:sp>
        <p:nvSpPr>
          <p:cNvPr id="225" name="Google Shape;225;p41"/>
          <p:cNvSpPr txBox="1"/>
          <p:nvPr/>
        </p:nvSpPr>
        <p:spPr>
          <a:xfrm>
            <a:off x="5703300" y="149150"/>
            <a:ext cx="2895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u="sng">
                <a:solidFill>
                  <a:schemeClr val="hlink"/>
                </a:solidFill>
                <a:hlinkClick r:id="rId3"/>
              </a:rPr>
              <a:t>81歲開發遊戲程式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226" name="Google Shape;226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7800" y="1120675"/>
            <a:ext cx="4506652" cy="3813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47850" y="1668200"/>
            <a:ext cx="4374399" cy="235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53550" y="610855"/>
            <a:ext cx="2981399" cy="74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4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757013" y="4234975"/>
            <a:ext cx="2788475" cy="69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>
            <p:ph type="title"/>
          </p:nvPr>
        </p:nvSpPr>
        <p:spPr>
          <a:xfrm>
            <a:off x="311700" y="1637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陳重宏</a:t>
            </a:r>
            <a:endParaRPr/>
          </a:p>
        </p:txBody>
      </p:sp>
      <p:sp>
        <p:nvSpPr>
          <p:cNvPr id="70" name="Google Shape;70;p15"/>
          <p:cNvSpPr txBox="1"/>
          <p:nvPr>
            <p:ph idx="1" type="body"/>
          </p:nvPr>
        </p:nvSpPr>
        <p:spPr>
          <a:xfrm>
            <a:off x="311700" y="7908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學歷: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zh-TW"/>
              <a:t>逢甲大學資訊工程學士(2000/09 ~ 2004/06)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zh-TW"/>
              <a:t>逢甲大學資訊電機碩士(2009/06 ~ 2012/08)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zh-TW"/>
              <a:t>經歷: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zh-TW"/>
              <a:t>逢甲大學地資中心 系統工程師(2006/06 ~ 2012/06)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zh-TW"/>
              <a:t>逢甲大學地資中心 資深工程師(2012/07 ~ 2013/05)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zh-TW"/>
              <a:t>逢甲大學地資中心 副總工程師(2013/06 ~ 2016/08)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zh-TW"/>
              <a:t>逢甲大學地資中心 總工程師(2016/09 ~ 2020/12)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zh-TW"/>
              <a:t>逢甲大學地資中心 技術協理(2021/01~ 2022/01)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zh-TW"/>
              <a:t>肯尼資訊社 執行長(2022/03~迄今)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4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要如何學習iOS </a:t>
            </a:r>
            <a:r>
              <a:rPr lang="zh-TW"/>
              <a:t>App開發？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iOS App開發學習重點</a:t>
            </a:r>
            <a:endParaRPr/>
          </a:p>
        </p:txBody>
      </p:sp>
      <p:sp>
        <p:nvSpPr>
          <p:cNvPr id="240" name="Google Shape;240;p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zh-TW" sz="2400"/>
              <a:t>學習 Swift </a:t>
            </a:r>
            <a:endParaRPr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zh-TW" sz="2400"/>
              <a:t>Swift 現在是撰寫 iOS App官方推薦語言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zh-TW" sz="2400"/>
              <a:t>學習 Xcode</a:t>
            </a:r>
            <a:endParaRPr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zh-TW" sz="2400"/>
              <a:t>設計 App UI 、撰寫 Swift 程式與建構你的 App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zh-TW" sz="2400"/>
              <a:t>了解 iOS 軟體開發工具（software development kit）</a:t>
            </a:r>
            <a:endParaRPr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zh-TW" sz="2400"/>
              <a:t>Foundation/UIKit/Swift UI/Core Data/ Core Animation/Map Kit/...</a:t>
            </a:r>
            <a:endParaRPr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zh-TW" sz="2400"/>
              <a:t>可以快速套用，實現App功能</a:t>
            </a:r>
            <a:endParaRPr sz="24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4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Learning by Doing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從實作中學習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善用AI工具</a:t>
            </a:r>
            <a:endParaRPr/>
          </a:p>
        </p:txBody>
      </p:sp>
      <p:sp>
        <p:nvSpPr>
          <p:cNvPr id="251" name="Google Shape;251;p4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/>
              <a:t>ChatGPT : </a:t>
            </a:r>
            <a:r>
              <a:rPr lang="zh-TW" sz="2000" u="sng">
                <a:solidFill>
                  <a:schemeClr val="hlink"/>
                </a:solidFill>
                <a:hlinkClick r:id="rId3"/>
              </a:rPr>
              <a:t>https://chatgpt.com/</a:t>
            </a:r>
            <a:r>
              <a:rPr lang="zh-TW" sz="2000"/>
              <a:t> </a:t>
            </a:r>
            <a:endParaRPr sz="2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zh-TW" sz="2000"/>
              <a:t>Claude: </a:t>
            </a:r>
            <a:r>
              <a:rPr lang="zh-TW" sz="2000" u="sng">
                <a:solidFill>
                  <a:schemeClr val="hlink"/>
                </a:solidFill>
                <a:hlinkClick r:id="rId4"/>
              </a:rPr>
              <a:t>https://claude.ai/</a:t>
            </a:r>
            <a:r>
              <a:rPr lang="zh-TW" sz="2000"/>
              <a:t> </a:t>
            </a:r>
            <a:endParaRPr sz="2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zh-TW" sz="2000"/>
              <a:t>GitHub Copilot : </a:t>
            </a:r>
            <a:r>
              <a:rPr lang="zh-TW" sz="2000" u="sng">
                <a:solidFill>
                  <a:schemeClr val="hlink"/>
                </a:solidFill>
                <a:hlinkClick r:id="rId5"/>
              </a:rPr>
              <a:t>https://github.com/features/copilot</a:t>
            </a:r>
            <a:r>
              <a:rPr lang="zh-TW" sz="2000"/>
              <a:t> </a:t>
            </a:r>
            <a:endParaRPr sz="20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zh-TW" sz="2000"/>
              <a:t>Cursor : </a:t>
            </a:r>
            <a:r>
              <a:rPr lang="zh-TW" sz="2000" u="sng">
                <a:solidFill>
                  <a:schemeClr val="hlink"/>
                </a:solidFill>
                <a:hlinkClick r:id="rId6"/>
              </a:rPr>
              <a:t>https://www.cursor.com/</a:t>
            </a:r>
            <a:r>
              <a:rPr lang="zh-TW" sz="2000"/>
              <a:t> </a:t>
            </a:r>
            <a:endParaRPr sz="20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Mac 基本操作介紹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參考資源</a:t>
            </a:r>
            <a:endParaRPr/>
          </a:p>
        </p:txBody>
      </p:sp>
      <p:sp>
        <p:nvSpPr>
          <p:cNvPr id="262" name="Google Shape;262;p4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zh-TW" u="sng">
                <a:solidFill>
                  <a:schemeClr val="hlink"/>
                </a:solidFill>
                <a:hlinkClick r:id="rId3"/>
              </a:rPr>
              <a:t>Start Developing iOS Apps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zh-TW" u="sng">
                <a:solidFill>
                  <a:schemeClr val="hlink"/>
                </a:solidFill>
                <a:hlinkClick r:id="rId4"/>
              </a:rPr>
              <a:t>https://developer.apple.com/xcode/swiftui/</a:t>
            </a:r>
            <a:r>
              <a:rPr lang="zh-TW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zh-TW" u="sng">
                <a:solidFill>
                  <a:schemeClr val="hlink"/>
                </a:solidFill>
                <a:hlinkClick r:id="rId5"/>
              </a:rPr>
              <a:t>Swift Playground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 u="sng">
                <a:solidFill>
                  <a:schemeClr val="hlink"/>
                </a:solidFill>
                <a:hlinkClick r:id="rId6"/>
              </a:rPr>
              <a:t>https://www.appcoda.com.tw/swift/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 u="sng">
                <a:solidFill>
                  <a:schemeClr val="hlink"/>
                </a:solidFill>
                <a:hlinkClick r:id="rId7"/>
              </a:rPr>
              <a:t>https://www.appcoda.com.tw/learnswift/</a:t>
            </a:r>
            <a:r>
              <a:rPr lang="zh-TW"/>
              <a:t>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 u="sng">
                <a:solidFill>
                  <a:schemeClr val="hlink"/>
                </a:solidFill>
                <a:hlinkClick r:id="rId8"/>
              </a:rPr>
              <a:t>https://www.raywenderlich.com/</a:t>
            </a:r>
            <a:r>
              <a:rPr lang="zh-TW"/>
              <a:t>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 u="sng">
                <a:solidFill>
                  <a:schemeClr val="hlink"/>
                </a:solidFill>
                <a:hlinkClick r:id="rId9"/>
              </a:rPr>
              <a:t>https://medium.com/@apppeterpan</a:t>
            </a:r>
            <a:r>
              <a:rPr lang="zh-TW"/>
              <a:t>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 u="sng">
                <a:solidFill>
                  <a:schemeClr val="hlink"/>
                </a:solidFill>
                <a:hlinkClick r:id="rId10"/>
              </a:rPr>
              <a:t>https://www.youtube.com/channel/UCx13NrUt8YRtG9d7M_k91wA</a:t>
            </a:r>
            <a:r>
              <a:rPr lang="zh-TW"/>
              <a:t>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 u="sng">
                <a:solidFill>
                  <a:schemeClr val="hlink"/>
                </a:solidFill>
                <a:hlinkClick r:id="rId11"/>
              </a:rPr>
              <a:t>https://www.youtube.com/@ChaoCode</a:t>
            </a:r>
            <a:r>
              <a:rPr lang="zh-TW"/>
              <a:t>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 u="sng">
                <a:solidFill>
                  <a:schemeClr val="hlink"/>
                </a:solidFill>
                <a:hlinkClick r:id="rId12"/>
              </a:rPr>
              <a:t>https://chaocode.co/resources</a:t>
            </a:r>
            <a:r>
              <a:rPr lang="zh-TW"/>
              <a:t> 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Q &amp; A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Instructor</a:t>
            </a:r>
            <a:endParaRPr/>
          </a:p>
        </p:txBody>
      </p:sp>
      <p:sp>
        <p:nvSpPr>
          <p:cNvPr id="76" name="Google Shape;76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zh-TW" sz="2400"/>
              <a:t>陳重宏 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zh-TW" sz="2400"/>
              <a:t>Email : </a:t>
            </a:r>
            <a:r>
              <a:rPr lang="zh-TW" sz="2400" u="sng">
                <a:solidFill>
                  <a:schemeClr val="hlink"/>
                </a:solidFill>
                <a:hlinkClick r:id="rId3"/>
              </a:rPr>
              <a:t>chungchen@o365.fcu.edu.tw</a:t>
            </a:r>
            <a:r>
              <a:rPr lang="zh-TW" sz="2400"/>
              <a:t> 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zh-TW" sz="2400"/>
              <a:t>請益時間 :</a:t>
            </a:r>
            <a:endParaRPr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zh-TW" sz="2400"/>
              <a:t>星期四上午10:00 - 12:00</a:t>
            </a:r>
            <a:endParaRPr sz="24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6000"/>
              <a:t>作品分享</a:t>
            </a:r>
            <a:endParaRPr sz="60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8" title="GISAR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3000" y="76200"/>
            <a:ext cx="685798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關於</a:t>
            </a:r>
            <a:r>
              <a:rPr lang="zh-TW"/>
              <a:t>這堂課....</a:t>
            </a:r>
            <a:endParaRPr/>
          </a:p>
        </p:txBody>
      </p:sp>
      <p:sp>
        <p:nvSpPr>
          <p:cNvPr id="92" name="Google Shape;92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zh-TW" sz="2400"/>
              <a:t>課程中間不下課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zh-TW" sz="2400"/>
              <a:t>有任何問題隨時可以舉手發問打斷我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zh-TW" sz="2400"/>
              <a:t>分數計算 :</a:t>
            </a:r>
            <a:endParaRPr sz="2400"/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/>
              <a:t>點名 (20%)</a:t>
            </a:r>
            <a:endParaRPr/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/>
              <a:t>範例的實作 (30%)</a:t>
            </a:r>
            <a:endParaRPr/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/>
              <a:t>分組專題(50%)</a:t>
            </a:r>
            <a:endParaRPr/>
          </a:p>
          <a:p>
            <a:pPr indent="-342900" lvl="1" marL="1371600" rtl="0" algn="l">
              <a:spcBef>
                <a:spcPts val="0"/>
              </a:spcBef>
              <a:spcAft>
                <a:spcPts val="0"/>
              </a:spcAft>
              <a:buSzPts val="1800"/>
              <a:buAutoNum type="alphaLcPeriod"/>
            </a:pPr>
            <a:r>
              <a:rPr lang="zh-TW" sz="1800"/>
              <a:t>期中報告 (20%)</a:t>
            </a:r>
            <a:endParaRPr sz="1800"/>
          </a:p>
          <a:p>
            <a:pPr indent="-342900" lvl="1" marL="1371600" rtl="0" algn="l">
              <a:spcBef>
                <a:spcPts val="0"/>
              </a:spcBef>
              <a:spcAft>
                <a:spcPts val="0"/>
              </a:spcAft>
              <a:buSzPts val="1800"/>
              <a:buAutoNum type="alphaLcPeriod"/>
            </a:pPr>
            <a:r>
              <a:rPr lang="zh-TW" sz="1800"/>
              <a:t>期末成果報告&amp;Demo(30%)</a:t>
            </a:r>
            <a:br>
              <a:rPr lang="zh-TW" sz="1800"/>
            </a:br>
            <a:endParaRPr sz="1800" strike="sngStrike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分組專題</a:t>
            </a:r>
            <a:endParaRPr/>
          </a:p>
        </p:txBody>
      </p:sp>
      <p:sp>
        <p:nvSpPr>
          <p:cNvPr id="98" name="Google Shape;98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zh-TW" sz="2400"/>
              <a:t>3</a:t>
            </a:r>
            <a:r>
              <a:rPr lang="zh-TW" sz="2400"/>
              <a:t>～4個人一組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zh-TW" sz="2400"/>
              <a:t>從生活中找靈感(Idea)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zh-TW" sz="2400"/>
              <a:t>構想app如何設計、呈現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zh-TW" sz="2400"/>
              <a:t>運用課堂上所學的技巧，把想法實作出來</a:t>
            </a:r>
            <a:endParaRPr sz="24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期中報告</a:t>
            </a:r>
            <a:endParaRPr/>
          </a:p>
        </p:txBody>
      </p:sp>
      <p:sp>
        <p:nvSpPr>
          <p:cNvPr id="104" name="Google Shape;104;p21"/>
          <p:cNvSpPr txBox="1"/>
          <p:nvPr>
            <p:ph idx="1" type="body"/>
          </p:nvPr>
        </p:nvSpPr>
        <p:spPr>
          <a:xfrm>
            <a:off x="668100" y="998650"/>
            <a:ext cx="8164200" cy="34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zh-TW" sz="2400"/>
              <a:t>1.背景</a:t>
            </a:r>
            <a:br>
              <a:rPr lang="zh-TW"/>
            </a:br>
            <a:r>
              <a:rPr lang="zh-TW"/>
              <a:t>   針對背景環境進行簡單的說明</a:t>
            </a:r>
            <a:br>
              <a:rPr lang="zh-TW"/>
            </a:br>
            <a:r>
              <a:rPr lang="zh-TW" sz="2400"/>
              <a:t>2.動機</a:t>
            </a:r>
            <a:br>
              <a:rPr lang="zh-TW"/>
            </a:br>
            <a:r>
              <a:rPr lang="zh-TW"/>
              <a:t>   生活上遇到了什麼問題或現象</a:t>
            </a:r>
            <a:br>
              <a:rPr lang="zh-TW"/>
            </a:br>
            <a:r>
              <a:rPr lang="zh-TW" sz="2400"/>
              <a:t>3.目的</a:t>
            </a:r>
            <a:br>
              <a:rPr lang="zh-TW"/>
            </a:br>
            <a:r>
              <a:rPr lang="zh-TW"/>
              <a:t>   想要解決什麼問題?</a:t>
            </a:r>
            <a:br>
              <a:rPr lang="zh-TW"/>
            </a:br>
            <a:r>
              <a:rPr lang="zh-TW" sz="2400"/>
              <a:t>4.方法</a:t>
            </a:r>
            <a:br>
              <a:rPr lang="zh-TW"/>
            </a:br>
            <a:r>
              <a:rPr lang="zh-TW"/>
              <a:t>   用你發想的app怎麼解決上面的問題，</a:t>
            </a:r>
            <a:r>
              <a:rPr lang="zh-TW"/>
              <a:t>app功能介紹</a:t>
            </a:r>
            <a:br>
              <a:rPr lang="zh-TW"/>
            </a:br>
            <a:r>
              <a:rPr lang="zh-TW" sz="2400"/>
              <a:t>5.結論</a:t>
            </a:r>
            <a:br>
              <a:rPr lang="zh-TW"/>
            </a:br>
            <a:r>
              <a:rPr lang="zh-TW"/>
              <a:t>   總結一下你們app的優點,未來還可以有什麼發展.....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